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4630400" cy="8229600"/>
  <p:notesSz cx="8229600" cy="14630400"/>
  <p:embeddedFontLst>
    <p:embeddedFont>
      <p:font typeface="思源黑体-思源黑体-Medium" panose="020B0604020202020204" charset="-128"/>
      <p:regular r:id="rId24"/>
    </p:embeddedFont>
    <p:embeddedFont>
      <p:font typeface="思源黑体-思源黑体-Regular" panose="020B0604020202020204" charset="-128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452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8" d="100"/>
          <a:sy n="58" d="100"/>
        </p:scale>
        <p:origin x="52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3267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ASTER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514600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5257800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1170432" y="5495544"/>
            <a:ext cx="2185416" cy="347472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680"/>
              </a:lnSpc>
              <a:buNone/>
            </a:pPr>
            <a:r>
              <a:rPr lang="en-US" sz="192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Prepared |By: Lawrencia Archer</a:t>
            </a:r>
            <a:endParaRPr lang="en-US" sz="1920" dirty="0"/>
          </a:p>
        </p:txBody>
      </p:sp>
      <p:sp>
        <p:nvSpPr>
          <p:cNvPr id="8" name="Text 2"/>
          <p:cNvSpPr/>
          <p:nvPr/>
        </p:nvSpPr>
        <p:spPr>
          <a:xfrm>
            <a:off x="685800" y="4315968"/>
            <a:ext cx="13267944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630"/>
              </a:lnSpc>
              <a:buNone/>
            </a:pPr>
            <a:r>
              <a:rPr lang="en-US" sz="450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Food Analysis System</a:t>
            </a:r>
            <a:endParaRPr lang="en-US" sz="4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456" y="0"/>
            <a:ext cx="756208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310128"/>
            <a:ext cx="6071616" cy="14081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14400" y="3538728"/>
            <a:ext cx="562356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914400" y="3968496"/>
            <a:ext cx="5623560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Nuts have the lowest greenhouse gas emissions, followed by potatoes, onions, and leeks.</a:t>
            </a:r>
            <a:endParaRPr lang="en-US" sz="163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05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Highest Total From Farm and Animal Feed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095744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216" y="3035808"/>
            <a:ext cx="6510528" cy="1408176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662672" y="3264408"/>
            <a:ext cx="6062472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7662672" y="3703320"/>
            <a:ext cx="6062472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Beef (beef herd) and lamb and mutton topped for to farm and animal feed foods. </a:t>
            </a:r>
            <a:endParaRPr lang="en-US" sz="1630" dirty="0"/>
          </a:p>
        </p:txBody>
      </p:sp>
      <p:sp>
        <p:nvSpPr>
          <p:cNvPr id="7" name="Text 2"/>
          <p:cNvSpPr/>
          <p:nvPr/>
        </p:nvSpPr>
        <p:spPr>
          <a:xfrm>
            <a:off x="7443216" y="4663440"/>
            <a:ext cx="651052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06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Highest Total from Packaging and Transport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384" y="0"/>
            <a:ext cx="928116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246120"/>
            <a:ext cx="4434840" cy="153619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914400" y="3474720"/>
            <a:ext cx="397764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914400" y="3904488"/>
            <a:ext cx="3977640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Coffee and olive oil topped in terms for packing and transport.</a:t>
            </a:r>
            <a:endParaRPr lang="en-US" sz="168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07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least Impact on the environment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8624" y="0"/>
            <a:ext cx="736092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3813048"/>
            <a:ext cx="6263640" cy="1655064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2560320"/>
            <a:ext cx="6263640" cy="1042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least impact on the environment.</a:t>
            </a:r>
            <a:endParaRPr lang="en-US" sz="3260" dirty="0"/>
          </a:p>
        </p:txBody>
      </p:sp>
      <p:sp>
        <p:nvSpPr>
          <p:cNvPr id="6" name="Text 1"/>
          <p:cNvSpPr/>
          <p:nvPr/>
        </p:nvSpPr>
        <p:spPr>
          <a:xfrm>
            <a:off x="914400" y="3941064"/>
            <a:ext cx="580644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</a:t>
            </a:r>
            <a:endParaRPr lang="en-US" sz="1630" dirty="0"/>
          </a:p>
        </p:txBody>
      </p:sp>
      <p:sp>
        <p:nvSpPr>
          <p:cNvPr id="7" name="Text 2"/>
          <p:cNvSpPr/>
          <p:nvPr/>
        </p:nvSpPr>
        <p:spPr>
          <a:xfrm>
            <a:off x="914400" y="4370832"/>
            <a:ext cx="5806440" cy="96926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Nuts and Peas are the best protein if you are looking food that has lowest greenhouse gas emission and water usage.</a:t>
            </a:r>
            <a:endParaRPr lang="en-US" sz="168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2636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1978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6" name="Text 1"/>
          <p:cNvSpPr/>
          <p:nvPr/>
        </p:nvSpPr>
        <p:spPr>
          <a:xfrm>
            <a:off x="685800" y="173736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2"/>
          <p:cNvSpPr/>
          <p:nvPr/>
        </p:nvSpPr>
        <p:spPr>
          <a:xfrm>
            <a:off x="685800" y="227685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8" name="Text 3"/>
          <p:cNvSpPr/>
          <p:nvPr/>
        </p:nvSpPr>
        <p:spPr>
          <a:xfrm>
            <a:off x="685800" y="2816352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4"/>
          <p:cNvSpPr/>
          <p:nvPr/>
        </p:nvSpPr>
        <p:spPr>
          <a:xfrm>
            <a:off x="685800" y="335584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5"/>
          <p:cNvSpPr/>
          <p:nvPr/>
        </p:nvSpPr>
        <p:spPr>
          <a:xfrm>
            <a:off x="685800" y="390448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6"/>
          <p:cNvSpPr/>
          <p:nvPr/>
        </p:nvSpPr>
        <p:spPr>
          <a:xfrm>
            <a:off x="685800" y="44439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7"/>
          <p:cNvSpPr/>
          <p:nvPr/>
        </p:nvSpPr>
        <p:spPr>
          <a:xfrm>
            <a:off x="685800" y="498348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8"/>
          <p:cNvSpPr/>
          <p:nvPr/>
        </p:nvSpPr>
        <p:spPr>
          <a:xfrm>
            <a:off x="685800" y="552297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Final Insights</a:t>
            </a:r>
            <a:endParaRPr lang="en-US" sz="3260" dirty="0"/>
          </a:p>
        </p:txBody>
      </p:sp>
      <p:sp>
        <p:nvSpPr>
          <p:cNvPr id="14" name="Text 9"/>
          <p:cNvSpPr/>
          <p:nvPr/>
        </p:nvSpPr>
        <p:spPr>
          <a:xfrm>
            <a:off x="685800" y="65013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232" y="1920240"/>
            <a:ext cx="13267944" cy="5784066"/>
          </a:xfrm>
          <a:prstGeom prst="rect">
            <a:avLst/>
          </a:prstGeom>
        </p:spPr>
      </p:pic>
      <p:sp>
        <p:nvSpPr>
          <p:cNvPr id="7" name="Text 0"/>
          <p:cNvSpPr/>
          <p:nvPr/>
        </p:nvSpPr>
        <p:spPr>
          <a:xfrm>
            <a:off x="685800" y="117957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Final Insights</a:t>
            </a:r>
            <a:endParaRPr lang="en-US" sz="3260" dirty="0"/>
          </a:p>
        </p:txBody>
      </p:sp>
      <p:sp>
        <p:nvSpPr>
          <p:cNvPr id="8" name="Text 1"/>
          <p:cNvSpPr/>
          <p:nvPr/>
        </p:nvSpPr>
        <p:spPr>
          <a:xfrm>
            <a:off x="914400" y="2039112"/>
            <a:ext cx="128198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Environmental Footprint:</a:t>
            </a:r>
            <a:endParaRPr lang="en-US" dirty="0"/>
          </a:p>
        </p:txBody>
      </p:sp>
      <p:sp>
        <p:nvSpPr>
          <p:cNvPr id="9" name="Text 2"/>
          <p:cNvSpPr/>
          <p:nvPr/>
        </p:nvSpPr>
        <p:spPr>
          <a:xfrm>
            <a:off x="914400" y="2542032"/>
            <a:ext cx="1281988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Choosing specific food items can significantly impact personal carbon footprint.</a:t>
            </a:r>
            <a:endParaRPr lang="en-US" dirty="0"/>
          </a:p>
        </p:txBody>
      </p:sp>
      <p:sp>
        <p:nvSpPr>
          <p:cNvPr id="10" name="Text 3"/>
          <p:cNvSpPr/>
          <p:nvPr/>
        </p:nvSpPr>
        <p:spPr>
          <a:xfrm>
            <a:off x="914400" y="3035808"/>
            <a:ext cx="1281988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Water scarcity requires not only dietary changes but also improvements in irrigation efficiency and sustainable farming practices for water-intensive crops.</a:t>
            </a:r>
            <a:endParaRPr lang="en-US" dirty="0"/>
          </a:p>
        </p:txBody>
      </p:sp>
      <p:sp>
        <p:nvSpPr>
          <p:cNvPr id="16" name="Text 3">
            <a:extLst>
              <a:ext uri="{FF2B5EF4-FFF2-40B4-BE49-F238E27FC236}">
                <a16:creationId xmlns:a16="http://schemas.microsoft.com/office/drawing/2014/main" id="{86E00D2D-6067-528B-597A-6A6E6F2FB1B3}"/>
              </a:ext>
            </a:extLst>
          </p:cNvPr>
          <p:cNvSpPr/>
          <p:nvPr/>
        </p:nvSpPr>
        <p:spPr>
          <a:xfrm>
            <a:off x="1222872" y="3728709"/>
            <a:ext cx="1281988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5257"/>
                </a:solidFill>
                <a:latin typeface="思源黑体-思源黑体-Regular" panose="020B0604020202020204" charset="-128"/>
                <a:ea typeface="思源黑体-思源黑体-Regular" panose="020B0604020202020204" charset="-128"/>
              </a:rPr>
              <a:t>Animal products (beef, cheese, dairy, fish) are generally worse across all dimensions (GHG, land use, water use).</a:t>
            </a:r>
          </a:p>
        </p:txBody>
      </p:sp>
      <p:sp>
        <p:nvSpPr>
          <p:cNvPr id="17" name="Text 3">
            <a:extLst>
              <a:ext uri="{FF2B5EF4-FFF2-40B4-BE49-F238E27FC236}">
                <a16:creationId xmlns:a16="http://schemas.microsoft.com/office/drawing/2014/main" id="{A6F2928A-A1ED-0551-D609-0C7D3EAEDF6C}"/>
              </a:ext>
            </a:extLst>
          </p:cNvPr>
          <p:cNvSpPr/>
          <p:nvPr/>
        </p:nvSpPr>
        <p:spPr>
          <a:xfrm>
            <a:off x="1222872" y="4313319"/>
            <a:ext cx="1281988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5257"/>
                </a:solidFill>
                <a:latin typeface="思源黑体-思源黑体-Regular" panose="020B0604020202020204" charset="-128"/>
                <a:ea typeface="思源黑体-思源黑体-Regular" panose="020B0604020202020204" charset="-128"/>
              </a:rPr>
              <a:t>Some plant foods (dark chocolate, coffee, nuts, rice) also have unexpectedly high environmental costs, despite being plant-based.</a:t>
            </a:r>
          </a:p>
        </p:txBody>
      </p:sp>
      <p:sp>
        <p:nvSpPr>
          <p:cNvPr id="18" name="Text 3">
            <a:extLst>
              <a:ext uri="{FF2B5EF4-FFF2-40B4-BE49-F238E27FC236}">
                <a16:creationId xmlns:a16="http://schemas.microsoft.com/office/drawing/2014/main" id="{B67450C4-7BD8-5E51-CC9B-EAAC2762B72B}"/>
              </a:ext>
            </a:extLst>
          </p:cNvPr>
          <p:cNvSpPr/>
          <p:nvPr/>
        </p:nvSpPr>
        <p:spPr>
          <a:xfrm>
            <a:off x="1222872" y="5012419"/>
            <a:ext cx="1281988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5257"/>
                </a:solidFill>
                <a:latin typeface="思源黑体-思源黑体-Regular" panose="020B0604020202020204" charset="-128"/>
                <a:ea typeface="思源黑体-思源黑体-Regular" panose="020B0604020202020204" charset="-128"/>
              </a:rPr>
              <a:t>To minimize environmental impact, focusing on low-footprint plant proteins (beans, lentils, peas, grains) is far more sustainable than relying on animal-based proteins or resource-heavy plant foods.</a:t>
            </a:r>
          </a:p>
        </p:txBody>
      </p:sp>
      <p:sp>
        <p:nvSpPr>
          <p:cNvPr id="19" name="Text 3">
            <a:extLst>
              <a:ext uri="{FF2B5EF4-FFF2-40B4-BE49-F238E27FC236}">
                <a16:creationId xmlns:a16="http://schemas.microsoft.com/office/drawing/2014/main" id="{D4C95F80-22EE-375A-EEB6-0ECB6B0660B4}"/>
              </a:ext>
            </a:extLst>
          </p:cNvPr>
          <p:cNvSpPr/>
          <p:nvPr/>
        </p:nvSpPr>
        <p:spPr>
          <a:xfrm>
            <a:off x="1222872" y="5652604"/>
            <a:ext cx="12819888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45257"/>
                </a:solidFill>
                <a:latin typeface="思源黑体-思源黑体-Regular" panose="020B0604020202020204" charset="-128"/>
                <a:ea typeface="思源黑体-思源黑体-Regular" panose="020B0604020202020204" charset="-128"/>
              </a:rPr>
              <a:t>Plant-based foods overall tend to have much lower land requirements, making them more sustainable in terms of land footprint.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6263640"/>
            <a:ext cx="13267944" cy="27432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685800" y="11978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6" name="Text 1"/>
          <p:cNvSpPr/>
          <p:nvPr/>
        </p:nvSpPr>
        <p:spPr>
          <a:xfrm>
            <a:off x="685800" y="173736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2"/>
          <p:cNvSpPr/>
          <p:nvPr/>
        </p:nvSpPr>
        <p:spPr>
          <a:xfrm>
            <a:off x="685800" y="227685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8" name="Text 3"/>
          <p:cNvSpPr/>
          <p:nvPr/>
        </p:nvSpPr>
        <p:spPr>
          <a:xfrm>
            <a:off x="685800" y="2816352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4"/>
          <p:cNvSpPr/>
          <p:nvPr/>
        </p:nvSpPr>
        <p:spPr>
          <a:xfrm>
            <a:off x="685800" y="335584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5"/>
          <p:cNvSpPr/>
          <p:nvPr/>
        </p:nvSpPr>
        <p:spPr>
          <a:xfrm>
            <a:off x="685800" y="390448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6"/>
          <p:cNvSpPr/>
          <p:nvPr/>
        </p:nvSpPr>
        <p:spPr>
          <a:xfrm>
            <a:off x="685800" y="44439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7"/>
          <p:cNvSpPr/>
          <p:nvPr/>
        </p:nvSpPr>
        <p:spPr>
          <a:xfrm>
            <a:off x="685800" y="498348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8"/>
          <p:cNvSpPr/>
          <p:nvPr/>
        </p:nvSpPr>
        <p:spPr>
          <a:xfrm>
            <a:off x="685800" y="552297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Overview of Methods Used</a:t>
            </a:r>
            <a:endParaRPr lang="en-US" sz="3260" dirty="0"/>
          </a:p>
        </p:txBody>
      </p:sp>
      <p:sp>
        <p:nvSpPr>
          <p:cNvPr id="14" name="Text 9"/>
          <p:cNvSpPr/>
          <p:nvPr/>
        </p:nvSpPr>
        <p:spPr>
          <a:xfrm>
            <a:off x="685800" y="65013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1682496"/>
            <a:ext cx="13267944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5630"/>
              </a:lnSpc>
              <a:buNone/>
            </a:pPr>
            <a:r>
              <a:rPr lang="en-US" sz="450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CONTENTS</a:t>
            </a:r>
            <a:endParaRPr lang="en-US" sz="4500" dirty="0"/>
          </a:p>
        </p:txBody>
      </p:sp>
      <p:sp>
        <p:nvSpPr>
          <p:cNvPr id="5" name="Text 1"/>
          <p:cNvSpPr/>
          <p:nvPr/>
        </p:nvSpPr>
        <p:spPr>
          <a:xfrm>
            <a:off x="896112" y="2825496"/>
            <a:ext cx="275234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Prepared By: Lawrencia Archer</a:t>
            </a:r>
            <a:endParaRPr lang="en-US" sz="1630" dirty="0"/>
          </a:p>
        </p:txBody>
      </p:sp>
      <p:sp>
        <p:nvSpPr>
          <p:cNvPr id="6" name="Text 2"/>
          <p:cNvSpPr/>
          <p:nvPr/>
        </p:nvSpPr>
        <p:spPr>
          <a:xfrm>
            <a:off x="896112" y="4480560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4. The Five Foods with the Least Greenhouse Gas Emissions</a:t>
            </a:r>
            <a:endParaRPr lang="en-US" sz="1630" dirty="0"/>
          </a:p>
        </p:txBody>
      </p:sp>
      <p:sp>
        <p:nvSpPr>
          <p:cNvPr id="7" name="Text 3"/>
          <p:cNvSpPr/>
          <p:nvPr/>
        </p:nvSpPr>
        <p:spPr>
          <a:xfrm>
            <a:off x="4261104" y="2825496"/>
            <a:ext cx="2752344" cy="1042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1. Top Five Foods with the Highest Greenhouse Gas Emissions Per 100g of Protein</a:t>
            </a:r>
            <a:endParaRPr lang="en-US" sz="1630" dirty="0"/>
          </a:p>
        </p:txBody>
      </p:sp>
      <p:sp>
        <p:nvSpPr>
          <p:cNvPr id="8" name="Text 4"/>
          <p:cNvSpPr/>
          <p:nvPr/>
        </p:nvSpPr>
        <p:spPr>
          <a:xfrm>
            <a:off x="896112" y="5870448"/>
            <a:ext cx="27523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Final Insights</a:t>
            </a:r>
            <a:endParaRPr lang="en-US" sz="1630" dirty="0"/>
          </a:p>
        </p:txBody>
      </p:sp>
      <p:sp>
        <p:nvSpPr>
          <p:cNvPr id="9" name="Text 5"/>
          <p:cNvSpPr/>
          <p:nvPr/>
        </p:nvSpPr>
        <p:spPr>
          <a:xfrm>
            <a:off x="4261104" y="4480560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5. Top Five Foods with the Highest Total From Farm and Animal Feed</a:t>
            </a:r>
            <a:endParaRPr lang="en-US" sz="1630" dirty="0"/>
          </a:p>
        </p:txBody>
      </p:sp>
      <p:sp>
        <p:nvSpPr>
          <p:cNvPr id="10" name="Text 6"/>
          <p:cNvSpPr/>
          <p:nvPr/>
        </p:nvSpPr>
        <p:spPr>
          <a:xfrm>
            <a:off x="4261104" y="5870448"/>
            <a:ext cx="275234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Overview of Methods Used</a:t>
            </a:r>
            <a:endParaRPr lang="en-US" sz="1630" dirty="0"/>
          </a:p>
        </p:txBody>
      </p:sp>
      <p:sp>
        <p:nvSpPr>
          <p:cNvPr id="11" name="Text 7"/>
          <p:cNvSpPr/>
          <p:nvPr/>
        </p:nvSpPr>
        <p:spPr>
          <a:xfrm>
            <a:off x="7626096" y="2825496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2. Land Use Between Plant-based and Animal-based Foods</a:t>
            </a:r>
            <a:endParaRPr lang="en-US" sz="1630" dirty="0"/>
          </a:p>
        </p:txBody>
      </p:sp>
      <p:sp>
        <p:nvSpPr>
          <p:cNvPr id="12" name="Text 8"/>
          <p:cNvSpPr/>
          <p:nvPr/>
        </p:nvSpPr>
        <p:spPr>
          <a:xfrm>
            <a:off x="7626096" y="4480560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6. Top Five Foods with the Highest Total from Packaging and Transport</a:t>
            </a:r>
            <a:endParaRPr lang="en-US" sz="1630" dirty="0"/>
          </a:p>
        </p:txBody>
      </p:sp>
      <p:sp>
        <p:nvSpPr>
          <p:cNvPr id="13" name="Text 9"/>
          <p:cNvSpPr/>
          <p:nvPr/>
        </p:nvSpPr>
        <p:spPr>
          <a:xfrm>
            <a:off x="10991088" y="2825496"/>
            <a:ext cx="2752344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3. Top Five Foods with the Highest Water Usage</a:t>
            </a:r>
            <a:endParaRPr lang="en-US" sz="1630" dirty="0"/>
          </a:p>
        </p:txBody>
      </p:sp>
      <p:sp>
        <p:nvSpPr>
          <p:cNvPr id="14" name="Text 10"/>
          <p:cNvSpPr/>
          <p:nvPr/>
        </p:nvSpPr>
        <p:spPr>
          <a:xfrm>
            <a:off x="10991088" y="4480560"/>
            <a:ext cx="2752344" cy="777240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7. Top Five Foods with the least Impact on the envirinment.</a:t>
            </a:r>
            <a:endParaRPr lang="en-US" sz="163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800" y="2066544"/>
            <a:ext cx="6537960" cy="4078224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5784" y="2066544"/>
            <a:ext cx="6537960" cy="4078224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685800" y="1335024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Overview of Methods Used</a:t>
            </a:r>
            <a:endParaRPr lang="en-US" sz="3260" dirty="0"/>
          </a:p>
        </p:txBody>
      </p:sp>
      <p:sp>
        <p:nvSpPr>
          <p:cNvPr id="7" name="Text 1"/>
          <p:cNvSpPr/>
          <p:nvPr/>
        </p:nvSpPr>
        <p:spPr>
          <a:xfrm>
            <a:off x="914400" y="2295144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1. Data Loading and Preprocessing</a:t>
            </a:r>
            <a:endParaRPr lang="en-US" sz="1680" dirty="0"/>
          </a:p>
        </p:txBody>
      </p:sp>
      <p:sp>
        <p:nvSpPr>
          <p:cNvPr id="8" name="Text 2"/>
          <p:cNvSpPr/>
          <p:nvPr/>
        </p:nvSpPr>
        <p:spPr>
          <a:xfrm>
            <a:off x="914400" y="2788920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Tools Used: Pandas, Sklearn</a:t>
            </a: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914400" y="3291840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Steps:</a:t>
            </a: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914400" y="3785616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Changing long column names.</a:t>
            </a: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914400" y="4288536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Filling null values using KNN imputation.</a:t>
            </a: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914400" y="4782312"/>
            <a:ext cx="6089904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Replacing spaces in column names with </a:t>
            </a:r>
          </a:p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      underscores (_).</a:t>
            </a: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914400" y="5605272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Shortening longer names for easier analysis.</a:t>
            </a:r>
            <a:endParaRPr lang="en-US" sz="1680" dirty="0"/>
          </a:p>
        </p:txBody>
      </p:sp>
      <p:sp>
        <p:nvSpPr>
          <p:cNvPr id="14" name="Text 8"/>
          <p:cNvSpPr/>
          <p:nvPr/>
        </p:nvSpPr>
        <p:spPr>
          <a:xfrm>
            <a:off x="685800" y="63642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Link to GitHub: https://github.com/llawlaw23/Food_Production_Analysis</a:t>
            </a:r>
            <a:endParaRPr lang="en-US" sz="1680" dirty="0"/>
          </a:p>
        </p:txBody>
      </p:sp>
      <p:sp>
        <p:nvSpPr>
          <p:cNvPr id="15" name="Text 9"/>
          <p:cNvSpPr/>
          <p:nvPr/>
        </p:nvSpPr>
        <p:spPr>
          <a:xfrm>
            <a:off x="7644384" y="2295144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2. Exploratory Data Analysis and Visualization</a:t>
            </a:r>
            <a:endParaRPr lang="en-US" sz="1680" dirty="0"/>
          </a:p>
        </p:txBody>
      </p:sp>
      <p:sp>
        <p:nvSpPr>
          <p:cNvPr id="16" name="Text 10"/>
          <p:cNvSpPr/>
          <p:nvPr/>
        </p:nvSpPr>
        <p:spPr>
          <a:xfrm>
            <a:off x="7644384" y="2788920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Tools </a:t>
            </a: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Used: Plotly</a:t>
            </a:r>
            <a:endParaRPr lang="en-US" sz="1680" dirty="0"/>
          </a:p>
        </p:txBody>
      </p:sp>
      <p:sp>
        <p:nvSpPr>
          <p:cNvPr id="17" name="Text 11"/>
          <p:cNvSpPr/>
          <p:nvPr/>
        </p:nvSpPr>
        <p:spPr>
          <a:xfrm>
            <a:off x="7644384" y="3291840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• Visualization Created:</a:t>
            </a:r>
            <a:endParaRPr lang="en-US" sz="1680" dirty="0"/>
          </a:p>
        </p:txBody>
      </p:sp>
      <p:sp>
        <p:nvSpPr>
          <p:cNvPr id="18" name="Text 12"/>
          <p:cNvSpPr/>
          <p:nvPr/>
        </p:nvSpPr>
        <p:spPr>
          <a:xfrm>
            <a:off x="7644384" y="3785616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Bar charts</a:t>
            </a:r>
            <a:endParaRPr lang="en-US" sz="1680" dirty="0"/>
          </a:p>
        </p:txBody>
      </p:sp>
      <p:sp>
        <p:nvSpPr>
          <p:cNvPr id="19" name="Text 13"/>
          <p:cNvSpPr/>
          <p:nvPr/>
        </p:nvSpPr>
        <p:spPr>
          <a:xfrm>
            <a:off x="7644384" y="4288536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Violin and swan plots</a:t>
            </a:r>
            <a:endParaRPr lang="en-US" sz="1680" dirty="0"/>
          </a:p>
        </p:txBody>
      </p:sp>
      <p:sp>
        <p:nvSpPr>
          <p:cNvPr id="20" name="Text 14"/>
          <p:cNvSpPr/>
          <p:nvPr/>
        </p:nvSpPr>
        <p:spPr>
          <a:xfrm>
            <a:off x="7644384" y="4782312"/>
            <a:ext cx="60899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       • Scatter plots</a:t>
            </a:r>
            <a:endParaRPr lang="en-US" sz="168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685800" y="3657600"/>
            <a:ext cx="13267944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Thank You</a:t>
            </a:r>
            <a:endParaRPr lang="en-US" sz="45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197864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464808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32588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1819656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01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715768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593592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685800" y="4133088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4160520" y="1197864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67258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212080"/>
            <a:ext cx="13267944" cy="1042416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Highest Greenhouse Gas Emissions Per 100g of Protein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71169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2610"/>
            <a:ext cx="6912864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9480" y="3310128"/>
            <a:ext cx="6693408" cy="1399032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9480" y="3310128"/>
            <a:ext cx="128016" cy="13990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7269480" y="2770632"/>
            <a:ext cx="66934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7562088" y="3438144"/>
            <a:ext cx="617220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Conclusion:</a:t>
            </a:r>
            <a:endParaRPr lang="en-US" sz="1680" dirty="0"/>
          </a:p>
        </p:txBody>
      </p:sp>
      <p:sp>
        <p:nvSpPr>
          <p:cNvPr id="8" name="Text 2"/>
          <p:cNvSpPr/>
          <p:nvPr/>
        </p:nvSpPr>
        <p:spPr>
          <a:xfrm>
            <a:off x="7562088" y="3941064"/>
            <a:ext cx="6172200" cy="649224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Dark chocolate and Beef (beef herd): have a disproportionately high environmental footprint.</a:t>
            </a: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7269480" y="4928616"/>
            <a:ext cx="6693408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02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Land Use Between Plant-based and Animal-based Foods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73152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72" y="2359152"/>
            <a:ext cx="6281928" cy="1911096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2672" y="4489704"/>
            <a:ext cx="6281928" cy="1911096"/>
          </a:xfrm>
          <a:prstGeom prst="rect">
            <a:avLst/>
          </a:prstGeom>
        </p:spPr>
      </p:pic>
      <p:pic>
        <p:nvPicPr>
          <p:cNvPr id="6" name="Image 4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528" y="2688336"/>
            <a:ext cx="6309360" cy="1600200"/>
          </a:xfrm>
          <a:prstGeom prst="rect">
            <a:avLst/>
          </a:prstGeom>
        </p:spPr>
      </p:pic>
      <p:pic>
        <p:nvPicPr>
          <p:cNvPr id="7" name="Image 5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528" y="4818888"/>
            <a:ext cx="6309360" cy="1600200"/>
          </a:xfrm>
          <a:prstGeom prst="rect">
            <a:avLst/>
          </a:prstGeom>
        </p:spPr>
      </p:pic>
      <p:pic>
        <p:nvPicPr>
          <p:cNvPr id="8" name="Image 6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528" y="2587752"/>
            <a:ext cx="6309360" cy="128016"/>
          </a:xfrm>
          <a:prstGeom prst="rect">
            <a:avLst/>
          </a:prstGeom>
        </p:spPr>
      </p:pic>
      <p:pic>
        <p:nvPicPr>
          <p:cNvPr id="9" name="Image 7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528" y="4718304"/>
            <a:ext cx="6309360" cy="128016"/>
          </a:xfrm>
          <a:prstGeom prst="rect">
            <a:avLst/>
          </a:prstGeom>
        </p:spPr>
      </p:pic>
      <p:pic>
        <p:nvPicPr>
          <p:cNvPr id="10" name="Image 8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6456" y="2359152"/>
            <a:ext cx="585216" cy="585216"/>
          </a:xfrm>
          <a:prstGeom prst="rect">
            <a:avLst/>
          </a:prstGeom>
        </p:spPr>
      </p:pic>
      <p:pic>
        <p:nvPicPr>
          <p:cNvPr id="11" name="Image 9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06456" y="4489704"/>
            <a:ext cx="585216" cy="585216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7653528" y="1609344"/>
            <a:ext cx="6309360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Conclusion:</a:t>
            </a:r>
            <a:endParaRPr lang="en-US" sz="3260" dirty="0"/>
          </a:p>
        </p:txBody>
      </p:sp>
      <p:sp>
        <p:nvSpPr>
          <p:cNvPr id="13" name="Text 1"/>
          <p:cNvSpPr/>
          <p:nvPr/>
        </p:nvSpPr>
        <p:spPr>
          <a:xfrm>
            <a:off x="7788925" y="2816352"/>
            <a:ext cx="5945363" cy="127101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040"/>
              </a:lnSpc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Animal-based foods require</a:t>
            </a:r>
            <a:r>
              <a:rPr lang="en-US" sz="160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more land per kilogram of food </a:t>
            </a:r>
          </a:p>
          <a:p>
            <a:pPr>
              <a:lnSpc>
                <a:spcPts val="2040"/>
              </a:lnSpc>
            </a:pPr>
            <a:r>
              <a:rPr lang="en-US" sz="160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produced.</a:t>
            </a:r>
            <a:endParaRPr lang="en-US" sz="1600" dirty="0"/>
          </a:p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 </a:t>
            </a:r>
            <a:endParaRPr lang="en-US" sz="1630" dirty="0"/>
          </a:p>
        </p:txBody>
      </p:sp>
      <p:sp>
        <p:nvSpPr>
          <p:cNvPr id="14" name="Text 2"/>
          <p:cNvSpPr/>
          <p:nvPr/>
        </p:nvSpPr>
        <p:spPr>
          <a:xfrm>
            <a:off x="7872984" y="3538728"/>
            <a:ext cx="586130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5" name="Text 3"/>
          <p:cNvSpPr/>
          <p:nvPr/>
        </p:nvSpPr>
        <p:spPr>
          <a:xfrm>
            <a:off x="7872984" y="5239512"/>
            <a:ext cx="5861304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>
              <a:lnSpc>
                <a:spcPts val="2040"/>
              </a:lnSpc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Plant-based foods </a:t>
            </a:r>
            <a:r>
              <a:rPr lang="en-US" sz="160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have minimal land use.</a:t>
            </a:r>
            <a:endParaRPr lang="en-US" sz="1630" dirty="0"/>
          </a:p>
        </p:txBody>
      </p:sp>
      <p:sp>
        <p:nvSpPr>
          <p:cNvPr id="17" name="Text 5"/>
          <p:cNvSpPr/>
          <p:nvPr/>
        </p:nvSpPr>
        <p:spPr>
          <a:xfrm>
            <a:off x="10680192" y="2432304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5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1</a:t>
            </a:r>
            <a:endParaRPr lang="en-US" sz="1950" dirty="0"/>
          </a:p>
        </p:txBody>
      </p:sp>
      <p:sp>
        <p:nvSpPr>
          <p:cNvPr id="18" name="Text 6"/>
          <p:cNvSpPr/>
          <p:nvPr/>
        </p:nvSpPr>
        <p:spPr>
          <a:xfrm>
            <a:off x="10680192" y="4562856"/>
            <a:ext cx="146304" cy="365760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950" dirty="0">
                <a:solidFill>
                  <a:srgbClr val="242424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2</a:t>
            </a:r>
            <a:endParaRPr lang="en-US" sz="19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03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Top Five Foods with the Highest Water Usage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693408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9168" y="3136392"/>
            <a:ext cx="6894576" cy="1207008"/>
          </a:xfrm>
          <a:prstGeom prst="rect">
            <a:avLst/>
          </a:prstGeom>
        </p:spPr>
      </p:pic>
      <p:sp>
        <p:nvSpPr>
          <p:cNvPr id="5" name="Text 0"/>
          <p:cNvSpPr/>
          <p:nvPr/>
        </p:nvSpPr>
        <p:spPr>
          <a:xfrm>
            <a:off x="7287768" y="3264408"/>
            <a:ext cx="6446520" cy="2651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Conclusion:</a:t>
            </a:r>
            <a:endParaRPr lang="en-US" sz="1630" dirty="0"/>
          </a:p>
        </p:txBody>
      </p:sp>
      <p:sp>
        <p:nvSpPr>
          <p:cNvPr id="6" name="Text 1"/>
          <p:cNvSpPr/>
          <p:nvPr/>
        </p:nvSpPr>
        <p:spPr>
          <a:xfrm>
            <a:off x="7287768" y="3703320"/>
            <a:ext cx="6446520" cy="521208"/>
          </a:xfrm>
          <a:prstGeom prst="rect">
            <a:avLst/>
          </a:prstGeom>
          <a:noFill/>
          <a:ln/>
        </p:spPr>
        <p:txBody>
          <a:bodyPr wrap="square" lIns="0" tIns="0" rIns="0" bIns="0" rtlCol="0" anchor="ctr"/>
          <a:lstStyle/>
          <a:p>
            <a:pPr marL="0" indent="0" algn="l">
              <a:lnSpc>
                <a:spcPts val="2040"/>
              </a:lnSpc>
              <a:buNone/>
            </a:pPr>
            <a:r>
              <a:rPr lang="en-US" sz="163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Cheese and nuts require thousands of liters of water per 100g of protein.</a:t>
            </a:r>
            <a:endParaRPr lang="en-US" sz="1630" dirty="0"/>
          </a:p>
        </p:txBody>
      </p:sp>
      <p:sp>
        <p:nvSpPr>
          <p:cNvPr id="7" name="Text 2"/>
          <p:cNvSpPr/>
          <p:nvPr/>
        </p:nvSpPr>
        <p:spPr>
          <a:xfrm>
            <a:off x="7059168" y="4562856"/>
            <a:ext cx="6894576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4630400" cy="8238744"/>
          </a:xfrm>
          <a:prstGeom prst="rect">
            <a:avLst/>
          </a:prstGeom>
        </p:spPr>
      </p:pic>
      <p:pic>
        <p:nvPicPr>
          <p:cNvPr id="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088" y="1453896"/>
            <a:ext cx="2871216" cy="1965960"/>
          </a:xfrm>
          <a:prstGeom prst="rect">
            <a:avLst/>
          </a:prstGeom>
        </p:spPr>
      </p:pic>
      <p:pic>
        <p:nvPicPr>
          <p:cNvPr id="5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800" y="6208776"/>
            <a:ext cx="13267944" cy="27432"/>
          </a:xfrm>
          <a:prstGeom prst="rect">
            <a:avLst/>
          </a:prstGeom>
        </p:spPr>
      </p:pic>
      <p:sp>
        <p:nvSpPr>
          <p:cNvPr id="6" name="Text 0"/>
          <p:cNvSpPr/>
          <p:nvPr/>
        </p:nvSpPr>
        <p:spPr>
          <a:xfrm>
            <a:off x="923544" y="1581912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7" name="Text 1"/>
          <p:cNvSpPr/>
          <p:nvPr/>
        </p:nvSpPr>
        <p:spPr>
          <a:xfrm>
            <a:off x="923544" y="2084832"/>
            <a:ext cx="2423160" cy="722376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5630"/>
              </a:lnSpc>
              <a:buNone/>
            </a:pPr>
            <a:r>
              <a:rPr lang="en-US" sz="4500" dirty="0">
                <a:solidFill>
                  <a:srgbClr val="245257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04</a:t>
            </a:r>
            <a:endParaRPr lang="en-US" sz="4500" dirty="0"/>
          </a:p>
        </p:txBody>
      </p:sp>
      <p:sp>
        <p:nvSpPr>
          <p:cNvPr id="8" name="Text 2"/>
          <p:cNvSpPr/>
          <p:nvPr/>
        </p:nvSpPr>
        <p:spPr>
          <a:xfrm>
            <a:off x="923544" y="2971800"/>
            <a:ext cx="242316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ctr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9" name="Text 3"/>
          <p:cNvSpPr/>
          <p:nvPr/>
        </p:nvSpPr>
        <p:spPr>
          <a:xfrm>
            <a:off x="685800" y="384962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0" name="Text 4"/>
          <p:cNvSpPr/>
          <p:nvPr/>
        </p:nvSpPr>
        <p:spPr>
          <a:xfrm>
            <a:off x="4160520" y="1453896"/>
            <a:ext cx="9784080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1" name="Text 5"/>
          <p:cNvSpPr/>
          <p:nvPr/>
        </p:nvSpPr>
        <p:spPr>
          <a:xfrm>
            <a:off x="685800" y="4389120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2" name="Text 6"/>
          <p:cNvSpPr/>
          <p:nvPr/>
        </p:nvSpPr>
        <p:spPr>
          <a:xfrm>
            <a:off x="685800" y="4928616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endParaRPr lang="en-US" sz="1680" dirty="0"/>
          </a:p>
        </p:txBody>
      </p:sp>
      <p:sp>
        <p:nvSpPr>
          <p:cNvPr id="13" name="Text 7"/>
          <p:cNvSpPr/>
          <p:nvPr/>
        </p:nvSpPr>
        <p:spPr>
          <a:xfrm>
            <a:off x="685800" y="5477256"/>
            <a:ext cx="13267944" cy="521208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r">
              <a:lnSpc>
                <a:spcPts val="4080"/>
              </a:lnSpc>
              <a:buNone/>
            </a:pPr>
            <a:r>
              <a:rPr lang="en-US" sz="3260" dirty="0">
                <a:solidFill>
                  <a:srgbClr val="142F2E"/>
                </a:solidFill>
                <a:latin typeface="思源黑体-思源黑体-Medium" pitchFamily="34" charset="0"/>
                <a:ea typeface="思源黑体-思源黑体-Medium" pitchFamily="34" charset="-122"/>
                <a:cs typeface="思源黑体-思源黑体-Medium" pitchFamily="34" charset="-120"/>
              </a:rPr>
              <a:t>The Five Foods with the Least Greenhouse Gas Emissions</a:t>
            </a:r>
            <a:endParaRPr lang="en-US" sz="3260" dirty="0"/>
          </a:p>
        </p:txBody>
      </p:sp>
      <p:sp>
        <p:nvSpPr>
          <p:cNvPr id="14" name="Text 8"/>
          <p:cNvSpPr/>
          <p:nvPr/>
        </p:nvSpPr>
        <p:spPr>
          <a:xfrm>
            <a:off x="685800" y="6455664"/>
            <a:ext cx="13267944" cy="329184"/>
          </a:xfrm>
          <a:prstGeom prst="rect">
            <a:avLst/>
          </a:prstGeom>
          <a:noFill/>
          <a:ln/>
        </p:spPr>
        <p:txBody>
          <a:bodyPr wrap="none" lIns="0" tIns="0" rIns="0" bIns="0" rtlCol="0" anchor="ctr"/>
          <a:lstStyle/>
          <a:p>
            <a:pPr marL="0" indent="0" algn="l">
              <a:lnSpc>
                <a:spcPts val="2530"/>
              </a:lnSpc>
              <a:buNone/>
            </a:pPr>
            <a:r>
              <a:rPr lang="en-US" sz="1680" dirty="0">
                <a:solidFill>
                  <a:srgbClr val="245257"/>
                </a:solidFill>
                <a:latin typeface="思源黑体-思源黑体-Regular" pitchFamily="34" charset="0"/>
                <a:ea typeface="思源黑体-思源黑体-Regular" pitchFamily="34" charset="-122"/>
                <a:cs typeface="思源黑体-思源黑体-Regular" pitchFamily="34" charset="-120"/>
              </a:rPr>
              <a:t> </a:t>
            </a:r>
            <a:endParaRPr lang="en-US" sz="168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610</Words>
  <Application>Microsoft Office PowerPoint</Application>
  <PresentationFormat>Custom</PresentationFormat>
  <Paragraphs>104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思源黑体-思源黑体-Medium</vt:lpstr>
      <vt:lpstr>Arial</vt:lpstr>
      <vt:lpstr>思源黑体-思源黑体-Regular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lawrencia archer</cp:lastModifiedBy>
  <cp:revision>3</cp:revision>
  <dcterms:created xsi:type="dcterms:W3CDTF">2025-09-13T23:13:45Z</dcterms:created>
  <dcterms:modified xsi:type="dcterms:W3CDTF">2025-09-19T00:46:50Z</dcterms:modified>
</cp:coreProperties>
</file>